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62" r:id="rId2"/>
    <p:sldId id="263" r:id="rId3"/>
    <p:sldId id="264" r:id="rId4"/>
    <p:sldId id="265"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560" y="193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971550" y="4267200"/>
            <a:ext cx="4800600" cy="21336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47199" y="1932405"/>
            <a:ext cx="6766153" cy="203646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7199" y="1862294"/>
            <a:ext cx="6766153" cy="160773"/>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7199" y="3968865"/>
            <a:ext cx="6766153" cy="1473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42900" y="2007908"/>
            <a:ext cx="6172200" cy="1960033"/>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9"/>
            <a:ext cx="150876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85800" y="366188"/>
            <a:ext cx="41719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85800" y="1930400"/>
            <a:ext cx="582930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41735" y="1270001"/>
            <a:ext cx="5829300" cy="1816100"/>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41735" y="3397251"/>
            <a:ext cx="5829300" cy="1784349"/>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a:xfrm>
            <a:off x="600075" y="8229600"/>
            <a:ext cx="3000375" cy="609600"/>
          </a:xfrm>
        </p:spPr>
        <p:txBody>
          <a:bodyPr/>
          <a:lstStyle/>
          <a:p>
            <a:endParaRPr lang="en-US"/>
          </a:p>
        </p:txBody>
      </p:sp>
      <p:sp>
        <p:nvSpPr>
          <p:cNvPr id="7" name="Rectangle 6"/>
          <p:cNvSpPr/>
          <p:nvPr/>
        </p:nvSpPr>
        <p:spPr>
          <a:xfrm flipV="1">
            <a:off x="52060" y="3169107"/>
            <a:ext cx="6760136"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51860" y="3121967"/>
            <a:ext cx="6760336"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1230" y="3291840"/>
            <a:ext cx="6760966" cy="6096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685800"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700463"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364067"/>
            <a:ext cx="5829300" cy="1524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71475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68580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371475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5800" y="364067"/>
            <a:ext cx="5829300" cy="1524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2133600"/>
            <a:ext cx="1428750" cy="59944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228850" y="2133600"/>
            <a:ext cx="4286250" cy="59944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534067"/>
            <a:ext cx="5486400" cy="696384"/>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85800" y="7261100"/>
            <a:ext cx="5486400" cy="9144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a:xfrm>
            <a:off x="685800" y="8229600"/>
            <a:ext cx="2914650" cy="609600"/>
          </a:xfrm>
        </p:spPr>
        <p:txBody>
          <a:bodyPr/>
          <a:lstStyle/>
          <a:p>
            <a:endParaRPr lang="en-US"/>
          </a:p>
        </p:txBody>
      </p:sp>
      <p:sp>
        <p:nvSpPr>
          <p:cNvPr id="7" name="Slide Number Placeholder 6"/>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
        <p:nvSpPr>
          <p:cNvPr id="11" name="Rectangle 10"/>
          <p:cNvSpPr/>
          <p:nvPr/>
        </p:nvSpPr>
        <p:spPr>
          <a:xfrm flipV="1">
            <a:off x="51230" y="6244740"/>
            <a:ext cx="6755130"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51382" y="6200633"/>
            <a:ext cx="6754979"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51383" y="6364299"/>
            <a:ext cx="6754978" cy="650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51231" y="88901"/>
            <a:ext cx="6751405" cy="6108700"/>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685800" y="366184"/>
            <a:ext cx="5829300" cy="1524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85800" y="1930400"/>
            <a:ext cx="5829300" cy="6096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629150" y="8255000"/>
            <a:ext cx="1857375" cy="63500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3/13/2020</a:t>
            </a:fld>
            <a:endParaRPr lang="en-US"/>
          </a:p>
        </p:txBody>
      </p:sp>
      <p:sp>
        <p:nvSpPr>
          <p:cNvPr id="3" name="Footer Placeholder 2"/>
          <p:cNvSpPr>
            <a:spLocks noGrp="1"/>
          </p:cNvSpPr>
          <p:nvPr>
            <p:ph type="ftr" sz="quarter" idx="3"/>
          </p:nvPr>
        </p:nvSpPr>
        <p:spPr>
          <a:xfrm>
            <a:off x="685800" y="8229600"/>
            <a:ext cx="2971800" cy="6096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09728" y="8280400"/>
            <a:ext cx="342900" cy="6096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hyperlink" Target="mailto:sidhipharmaequipments@gmail.com" TargetMode="External"/><Relationship Id="rId4" Type="http://schemas.openxmlformats.org/officeDocument/2006/relationships/hyperlink" Target="mailto:sales@sidhipharmaequiment.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Manual Operation 6"/>
          <p:cNvSpPr/>
          <p:nvPr/>
        </p:nvSpPr>
        <p:spPr>
          <a:xfrm rot="16200000">
            <a:off x="571501" y="38100"/>
            <a:ext cx="5715000" cy="6553200"/>
          </a:xfrm>
          <a:prstGeom prst="flowChartManualOperation">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p>
        </p:txBody>
      </p:sp>
      <p:sp>
        <p:nvSpPr>
          <p:cNvPr id="11" name="TextBox 10"/>
          <p:cNvSpPr txBox="1"/>
          <p:nvPr/>
        </p:nvSpPr>
        <p:spPr>
          <a:xfrm>
            <a:off x="838200" y="1548825"/>
            <a:ext cx="5105400" cy="584775"/>
          </a:xfrm>
          <a:prstGeom prst="rect">
            <a:avLst/>
          </a:prstGeom>
          <a:noFill/>
        </p:spPr>
        <p:txBody>
          <a:bodyPr wrap="square" rtlCol="0">
            <a:spAutoFit/>
          </a:bodyPr>
          <a:lstStyle/>
          <a:p>
            <a:pPr algn="ctr"/>
            <a:r>
              <a:rPr lang="en-US" sz="3200" b="1" dirty="0" smtClean="0">
                <a:solidFill>
                  <a:schemeClr val="bg1"/>
                </a:solidFill>
              </a:rPr>
              <a:t>RIBBON BLENDER</a:t>
            </a:r>
            <a:endParaRPr lang="en-US" sz="3200" dirty="0">
              <a:solidFill>
                <a:schemeClr val="bg1"/>
              </a:solidFill>
            </a:endParaRPr>
          </a:p>
        </p:txBody>
      </p:sp>
      <p:pic>
        <p:nvPicPr>
          <p:cNvPr id="8" name="Picture 2"/>
          <p:cNvPicPr>
            <a:picLocks noChangeAspect="1" noChangeArrowheads="1"/>
          </p:cNvPicPr>
          <p:nvPr/>
        </p:nvPicPr>
        <p:blipFill>
          <a:blip r:embed="rId2"/>
          <a:srcRect/>
          <a:stretch>
            <a:fillRect/>
          </a:stretch>
        </p:blipFill>
        <p:spPr bwMode="auto">
          <a:xfrm>
            <a:off x="4732865" y="304800"/>
            <a:ext cx="1820335" cy="762000"/>
          </a:xfrm>
          <a:prstGeom prst="rect">
            <a:avLst/>
          </a:prstGeom>
          <a:noFill/>
          <a:ln w="9525">
            <a:noFill/>
            <a:miter lim="800000"/>
            <a:headEnd/>
            <a:tailEnd/>
          </a:ln>
          <a:effectLst/>
        </p:spPr>
      </p:pic>
      <p:pic>
        <p:nvPicPr>
          <p:cNvPr id="10" name="Picture 3"/>
          <p:cNvPicPr>
            <a:picLocks noChangeAspect="1" noChangeArrowheads="1"/>
          </p:cNvPicPr>
          <p:nvPr/>
        </p:nvPicPr>
        <p:blipFill>
          <a:blip r:embed="rId3"/>
          <a:srcRect/>
          <a:stretch>
            <a:fillRect/>
          </a:stretch>
        </p:blipFill>
        <p:spPr bwMode="auto">
          <a:xfrm>
            <a:off x="1077383" y="6781800"/>
            <a:ext cx="4637617" cy="533400"/>
          </a:xfrm>
          <a:prstGeom prst="rect">
            <a:avLst/>
          </a:prstGeom>
          <a:noFill/>
          <a:ln w="9525">
            <a:noFill/>
            <a:miter lim="800000"/>
            <a:headEnd/>
            <a:tailEnd/>
          </a:ln>
          <a:effectLst/>
        </p:spPr>
      </p:pic>
      <p:sp>
        <p:nvSpPr>
          <p:cNvPr id="13" name="TextBox 12"/>
          <p:cNvSpPr txBox="1"/>
          <p:nvPr/>
        </p:nvSpPr>
        <p:spPr>
          <a:xfrm>
            <a:off x="381000" y="7239000"/>
            <a:ext cx="6019800" cy="1477328"/>
          </a:xfrm>
          <a:prstGeom prst="rect">
            <a:avLst/>
          </a:prstGeom>
          <a:noFill/>
          <a:ln>
            <a:noFill/>
          </a:ln>
        </p:spPr>
        <p:txBody>
          <a:bodyPr wrap="square" rtlCol="0">
            <a:spAutoFit/>
          </a:bodyPr>
          <a:lstStyle/>
          <a:p>
            <a:pPr algn="ctr"/>
            <a:r>
              <a:rPr lang="en-US" sz="1600" b="1" dirty="0" smtClean="0">
                <a:solidFill>
                  <a:srgbClr val="000099"/>
                </a:solidFill>
              </a:rPr>
              <a:t>Mfg.&amp; Exp. Of Plants &amp; Machineries for Pharmaceuticals,</a:t>
            </a:r>
          </a:p>
          <a:p>
            <a:pPr algn="ctr"/>
            <a:r>
              <a:rPr lang="en-US" sz="1600" b="1" dirty="0" smtClean="0">
                <a:solidFill>
                  <a:srgbClr val="000099"/>
                </a:solidFill>
              </a:rPr>
              <a:t>Cosmetics, Chemicals food &amp; Beverage Industries </a:t>
            </a:r>
          </a:p>
          <a:p>
            <a:pPr algn="ctr"/>
            <a:r>
              <a:rPr lang="en-US" sz="1600" b="1" dirty="0" smtClean="0">
                <a:solidFill>
                  <a:srgbClr val="000099"/>
                </a:solidFill>
              </a:rPr>
              <a:t>Plot No.  1601/1,3</a:t>
            </a:r>
            <a:r>
              <a:rPr lang="en-US" sz="1600" b="1" baseline="30000" dirty="0" smtClean="0">
                <a:solidFill>
                  <a:srgbClr val="000099"/>
                </a:solidFill>
              </a:rPr>
              <a:t>rd</a:t>
            </a:r>
            <a:r>
              <a:rPr lang="en-US" sz="1600" b="1" dirty="0" smtClean="0">
                <a:solidFill>
                  <a:srgbClr val="000099"/>
                </a:solidFill>
              </a:rPr>
              <a:t> Phase G.I.D.C., Vapi-396195. (Gujarat)</a:t>
            </a:r>
          </a:p>
          <a:p>
            <a:pPr algn="ctr"/>
            <a:r>
              <a:rPr lang="en-US" sz="1200" b="1" dirty="0" smtClean="0">
                <a:solidFill>
                  <a:srgbClr val="000099"/>
                </a:solidFill>
              </a:rPr>
              <a:t>Email:</a:t>
            </a:r>
            <a:r>
              <a:rPr lang="en-US" sz="1200" b="1" dirty="0" smtClean="0">
                <a:solidFill>
                  <a:srgbClr val="000099"/>
                </a:solidFill>
                <a:hlinkClick r:id="rId4"/>
              </a:rPr>
              <a:t>sales@sidhipharmaequiment.com</a:t>
            </a:r>
            <a:r>
              <a:rPr lang="en-US" sz="1200" b="1" dirty="0" smtClean="0">
                <a:solidFill>
                  <a:srgbClr val="000099"/>
                </a:solidFill>
              </a:rPr>
              <a:t>:</a:t>
            </a:r>
            <a:r>
              <a:rPr lang="en-US" sz="1200" b="1" dirty="0" smtClean="0">
                <a:solidFill>
                  <a:srgbClr val="000099"/>
                </a:solidFill>
                <a:hlinkClick r:id="rId5"/>
              </a:rPr>
              <a:t>sidhipharmaequipments@gmail.com</a:t>
            </a:r>
            <a:r>
              <a:rPr lang="en-US" sz="1200" b="1" dirty="0" smtClean="0">
                <a:solidFill>
                  <a:srgbClr val="000099"/>
                </a:solidFill>
              </a:rPr>
              <a:t>: </a:t>
            </a:r>
          </a:p>
          <a:p>
            <a:pPr algn="ctr"/>
            <a:r>
              <a:rPr lang="en-US" sz="1200" b="1" dirty="0" smtClean="0">
                <a:solidFill>
                  <a:srgbClr val="000099"/>
                </a:solidFill>
              </a:rPr>
              <a:t>Contact Person : Mr. </a:t>
            </a:r>
            <a:r>
              <a:rPr lang="en-US" sz="1200" b="1" dirty="0" err="1" smtClean="0">
                <a:solidFill>
                  <a:srgbClr val="000099"/>
                </a:solidFill>
              </a:rPr>
              <a:t>Pravin</a:t>
            </a:r>
            <a:r>
              <a:rPr lang="en-US" sz="1200" b="1" dirty="0" smtClean="0">
                <a:solidFill>
                  <a:srgbClr val="000099"/>
                </a:solidFill>
              </a:rPr>
              <a:t>  </a:t>
            </a:r>
            <a:r>
              <a:rPr lang="en-US" sz="1200" b="1" dirty="0" err="1" smtClean="0">
                <a:solidFill>
                  <a:srgbClr val="000099"/>
                </a:solidFill>
              </a:rPr>
              <a:t>Panchal</a:t>
            </a:r>
            <a:r>
              <a:rPr lang="en-US" sz="1200" b="1" dirty="0" smtClean="0">
                <a:solidFill>
                  <a:srgbClr val="000099"/>
                </a:solidFill>
              </a:rPr>
              <a:t>   (9924893790) Mr. </a:t>
            </a:r>
            <a:r>
              <a:rPr lang="en-US" sz="1200" b="1" dirty="0" err="1" smtClean="0">
                <a:solidFill>
                  <a:srgbClr val="000099"/>
                </a:solidFill>
              </a:rPr>
              <a:t>Kiran</a:t>
            </a:r>
            <a:r>
              <a:rPr lang="en-US" sz="1200" b="1" dirty="0" smtClean="0">
                <a:solidFill>
                  <a:srgbClr val="000099"/>
                </a:solidFill>
              </a:rPr>
              <a:t>  </a:t>
            </a:r>
            <a:r>
              <a:rPr lang="en-US" sz="1200" b="1" dirty="0" err="1" smtClean="0">
                <a:solidFill>
                  <a:srgbClr val="000099"/>
                </a:solidFill>
              </a:rPr>
              <a:t>Gophane</a:t>
            </a:r>
            <a:r>
              <a:rPr lang="en-US" sz="1200" b="1" dirty="0" smtClean="0">
                <a:solidFill>
                  <a:srgbClr val="000099"/>
                </a:solidFill>
              </a:rPr>
              <a:t>  (9545868896) </a:t>
            </a:r>
          </a:p>
          <a:p>
            <a:pPr algn="ctr"/>
            <a:r>
              <a:rPr lang="en-US" sz="1600" b="1" dirty="0" smtClean="0">
                <a:solidFill>
                  <a:srgbClr val="000099"/>
                </a:solidFill>
              </a:rPr>
              <a:t>Website: www.sidhipharmaequipment.com</a:t>
            </a:r>
          </a:p>
        </p:txBody>
      </p:sp>
      <p:pic>
        <p:nvPicPr>
          <p:cNvPr id="12" name="Picture 2"/>
          <p:cNvPicPr>
            <a:picLocks noChangeAspect="1" noChangeArrowheads="1"/>
          </p:cNvPicPr>
          <p:nvPr/>
        </p:nvPicPr>
        <p:blipFill>
          <a:blip r:embed="rId6"/>
          <a:srcRect/>
          <a:stretch>
            <a:fillRect/>
          </a:stretch>
        </p:blipFill>
        <p:spPr bwMode="auto">
          <a:xfrm>
            <a:off x="1676400" y="2286000"/>
            <a:ext cx="3701928" cy="2743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 y="533400"/>
            <a:ext cx="6553200" cy="53340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pPr>
            <a:r>
              <a:rPr lang="en-US" b="1" dirty="0" smtClean="0"/>
              <a:t>Ribbon Blender</a:t>
            </a:r>
            <a:r>
              <a:rPr lang="en-US" dirty="0" smtClean="0"/>
              <a:t> (also named ribbon mixer) is a basic industrial mixing machine. They consist, basically, of a trough-shaped shell (usually 2 to 3 times longer than it is wide) with a semicircular bottom, fitted with a horizontal longitudinal shaft on which are mounted arms supporting a combination of ribbon blades, paddles or helical screws set at a fairly close clearance to the semicircular mixer body so that no layer of material remains on the bottom of the ribbon mixer. The most effective design of ribbon layout is the double spiral in which the outer ribbon moves the product in one direction and the inner ribbon moves it in the opposite direction.</a:t>
            </a:r>
          </a:p>
          <a:p>
            <a:pPr>
              <a:lnSpc>
                <a:spcPct val="150000"/>
              </a:lnSpc>
            </a:pPr>
            <a:r>
              <a:rPr lang="en-US" dirty="0" smtClean="0"/>
              <a:t>The ribbons rotate and move materials both radically and laterally to insure thorough blends in short cycle times. Ribbon agitators are used for blends that will be between 40 and 70% of the rated capacity of ribbon blend.</a:t>
            </a:r>
            <a:endParaRPr lang="en-US" dirty="0"/>
          </a:p>
        </p:txBody>
      </p:sp>
      <p:sp>
        <p:nvSpPr>
          <p:cNvPr id="7" name="TextBox 6"/>
          <p:cNvSpPr txBox="1"/>
          <p:nvPr/>
        </p:nvSpPr>
        <p:spPr>
          <a:xfrm>
            <a:off x="228600" y="304800"/>
            <a:ext cx="2514600" cy="369332"/>
          </a:xfrm>
          <a:prstGeom prst="rect">
            <a:avLst/>
          </a:prstGeom>
          <a:noFill/>
        </p:spPr>
        <p:txBody>
          <a:bodyPr wrap="square" rtlCol="0">
            <a:spAutoFit/>
          </a:bodyPr>
          <a:lstStyle/>
          <a:p>
            <a:r>
              <a:rPr lang="en-US" b="1" u="sng" dirty="0" smtClean="0"/>
              <a:t>Ribbon Blender: </a:t>
            </a:r>
            <a:endParaRPr lang="en-US" b="1" u="sng" dirty="0"/>
          </a:p>
        </p:txBody>
      </p:sp>
      <p:pic>
        <p:nvPicPr>
          <p:cNvPr id="9"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pic>
        <p:nvPicPr>
          <p:cNvPr id="10" name="Picture 2"/>
          <p:cNvPicPr>
            <a:picLocks noChangeAspect="1" noChangeArrowheads="1"/>
          </p:cNvPicPr>
          <p:nvPr/>
        </p:nvPicPr>
        <p:blipFill>
          <a:blip r:embed="rId3"/>
          <a:srcRect/>
          <a:stretch>
            <a:fillRect/>
          </a:stretch>
        </p:blipFill>
        <p:spPr bwMode="auto">
          <a:xfrm>
            <a:off x="76200" y="6553200"/>
            <a:ext cx="6629400" cy="2133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6807875"/>
            <a:ext cx="6705600" cy="2031325"/>
          </a:xfrm>
          <a:prstGeom prst="rect">
            <a:avLst/>
          </a:prstGeom>
          <a:noFill/>
        </p:spPr>
        <p:txBody>
          <a:bodyPr wrap="square" rtlCol="0">
            <a:spAutoFit/>
          </a:bodyPr>
          <a:lstStyle/>
          <a:p>
            <a:pPr>
              <a:buFont typeface="Wingdings" pitchFamily="2" charset="2"/>
              <a:buChar char="Ø"/>
            </a:pPr>
            <a:r>
              <a:rPr lang="en-US" b="1" dirty="0" smtClean="0"/>
              <a:t> </a:t>
            </a:r>
            <a:r>
              <a:rPr lang="en-US" dirty="0" smtClean="0"/>
              <a:t>Mild mixing which will not break the physical size of material</a:t>
            </a:r>
          </a:p>
          <a:p>
            <a:pPr>
              <a:buFont typeface="Wingdings" pitchFamily="2" charset="2"/>
              <a:buChar char="Ø"/>
            </a:pPr>
            <a:r>
              <a:rPr lang="en-US" dirty="0" smtClean="0"/>
              <a:t>More loading factor:</a:t>
            </a:r>
          </a:p>
          <a:p>
            <a:pPr>
              <a:buFont typeface="Wingdings" pitchFamily="2" charset="2"/>
              <a:buChar char="Ø"/>
            </a:pPr>
            <a:r>
              <a:rPr lang="en-US" dirty="0" smtClean="0"/>
              <a:t>Easy Cleaning: usually, the opening at ribbon blender’s top cover is very large to touch into the inner surface for cleaning purpose.</a:t>
            </a:r>
          </a:p>
          <a:p>
            <a:pPr>
              <a:buFont typeface="Wingdings" pitchFamily="2" charset="2"/>
              <a:buChar char="Ø"/>
            </a:pPr>
            <a:r>
              <a:rPr lang="en-US" dirty="0" smtClean="0"/>
              <a:t>Easy Maintenance: the structure of ribbon blender is very simple, easy to dismantle and maintenance</a:t>
            </a:r>
          </a:p>
          <a:p>
            <a:pPr>
              <a:buFont typeface="Wingdings" pitchFamily="2" charset="2"/>
              <a:buChar char="Ø"/>
            </a:pPr>
            <a:r>
              <a:rPr lang="en-US" dirty="0" smtClean="0"/>
              <a:t>Low Power Energy</a:t>
            </a:r>
            <a:endParaRPr lang="en-US" b="1" dirty="0"/>
          </a:p>
        </p:txBody>
      </p:sp>
      <p:pic>
        <p:nvPicPr>
          <p:cNvPr id="10"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1" name="TextBox 10"/>
          <p:cNvSpPr txBox="1"/>
          <p:nvPr/>
        </p:nvSpPr>
        <p:spPr>
          <a:xfrm>
            <a:off x="228600" y="6400800"/>
            <a:ext cx="3581400" cy="400110"/>
          </a:xfrm>
          <a:prstGeom prst="rect">
            <a:avLst/>
          </a:prstGeom>
          <a:noFill/>
        </p:spPr>
        <p:txBody>
          <a:bodyPr wrap="square" rtlCol="0">
            <a:spAutoFit/>
          </a:bodyPr>
          <a:lstStyle/>
          <a:p>
            <a:r>
              <a:rPr lang="en-US" sz="2000" b="1" u="sng" dirty="0" smtClean="0"/>
              <a:t>Advantageous\ Benefits  : </a:t>
            </a:r>
            <a:endParaRPr lang="en-US" sz="2000" b="1" u="sng" dirty="0"/>
          </a:p>
        </p:txBody>
      </p:sp>
      <p:sp>
        <p:nvSpPr>
          <p:cNvPr id="13" name="TextBox 12"/>
          <p:cNvSpPr txBox="1"/>
          <p:nvPr/>
        </p:nvSpPr>
        <p:spPr>
          <a:xfrm>
            <a:off x="228600" y="304800"/>
            <a:ext cx="1905000" cy="400110"/>
          </a:xfrm>
          <a:prstGeom prst="rect">
            <a:avLst/>
          </a:prstGeom>
          <a:noFill/>
        </p:spPr>
        <p:txBody>
          <a:bodyPr wrap="square" rtlCol="0">
            <a:spAutoFit/>
          </a:bodyPr>
          <a:lstStyle/>
          <a:p>
            <a:r>
              <a:rPr lang="en-US" sz="2000" b="1" dirty="0" smtClean="0"/>
              <a:t>Silent </a:t>
            </a:r>
            <a:r>
              <a:rPr lang="en-US" sz="2000" b="1" u="sng" dirty="0" smtClean="0"/>
              <a:t>Features</a:t>
            </a:r>
            <a:r>
              <a:rPr lang="en-US" sz="2000" b="1" dirty="0" smtClean="0"/>
              <a:t> : </a:t>
            </a:r>
            <a:endParaRPr lang="en-US" sz="2000" b="1" dirty="0"/>
          </a:p>
        </p:txBody>
      </p:sp>
      <p:sp>
        <p:nvSpPr>
          <p:cNvPr id="7" name="Rectangle 6"/>
          <p:cNvSpPr/>
          <p:nvPr/>
        </p:nvSpPr>
        <p:spPr>
          <a:xfrm>
            <a:off x="152400" y="685800"/>
            <a:ext cx="6553200" cy="38100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dirty="0" smtClean="0"/>
              <a:t>Air purge on the side entry seals for better cross contamination control.</a:t>
            </a:r>
          </a:p>
          <a:p>
            <a:pPr>
              <a:lnSpc>
                <a:spcPct val="150000"/>
              </a:lnSpc>
              <a:buFont typeface="Wingdings" pitchFamily="2" charset="2"/>
              <a:buChar char="Ø"/>
            </a:pPr>
            <a:r>
              <a:rPr lang="en-US" dirty="0" smtClean="0"/>
              <a:t>Continuous Ribbon design for complete discharge of the finished product.</a:t>
            </a:r>
          </a:p>
          <a:p>
            <a:pPr>
              <a:lnSpc>
                <a:spcPct val="150000"/>
              </a:lnSpc>
              <a:buFont typeface="Wingdings" pitchFamily="2" charset="2"/>
              <a:buChar char="Ø"/>
            </a:pPr>
            <a:r>
              <a:rPr lang="en-US" dirty="0" smtClean="0"/>
              <a:t>Belt driven power transmission for Quieter environment and less maintenance.</a:t>
            </a:r>
          </a:p>
          <a:p>
            <a:pPr>
              <a:lnSpc>
                <a:spcPct val="150000"/>
              </a:lnSpc>
              <a:buFont typeface="Wingdings" pitchFamily="2" charset="2"/>
              <a:buChar char="Ø"/>
            </a:pPr>
            <a:r>
              <a:rPr lang="en-US" dirty="0" smtClean="0"/>
              <a:t>Paddle style agitator instead of Ribbon for Blending fragile materials.</a:t>
            </a:r>
          </a:p>
          <a:p>
            <a:pPr>
              <a:lnSpc>
                <a:spcPct val="150000"/>
              </a:lnSpc>
              <a:buFont typeface="Wingdings" pitchFamily="2" charset="2"/>
              <a:buChar char="Ø"/>
            </a:pPr>
            <a:r>
              <a:rPr lang="en-US" dirty="0" smtClean="0"/>
              <a:t> Bearing mounted on lanterns out of mixing zone to avoid Cross contamination.</a:t>
            </a:r>
          </a:p>
          <a:p>
            <a:pPr>
              <a:lnSpc>
                <a:spcPct val="150000"/>
              </a:lnSpc>
              <a:buFont typeface="Wingdings" pitchFamily="2" charset="2"/>
              <a:buChar char="Ø"/>
            </a:pPr>
            <a:r>
              <a:rPr lang="en-US" dirty="0" smtClean="0"/>
              <a:t>Reduced Material handling due to side discharge facility of processed materials.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6781800"/>
            <a:ext cx="2286000" cy="20574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dirty="0" smtClean="0">
                <a:solidFill>
                  <a:schemeClr val="dk1"/>
                </a:solidFill>
              </a:rPr>
              <a:t>Pharmaceutical</a:t>
            </a:r>
          </a:p>
          <a:p>
            <a:pPr>
              <a:lnSpc>
                <a:spcPct val="150000"/>
              </a:lnSpc>
              <a:buFont typeface="Wingdings" pitchFamily="2" charset="2"/>
              <a:buChar char="Ø"/>
            </a:pPr>
            <a:r>
              <a:rPr lang="en-US" dirty="0" smtClean="0">
                <a:solidFill>
                  <a:schemeClr val="dk1"/>
                </a:solidFill>
              </a:rPr>
              <a:t>Food </a:t>
            </a:r>
          </a:p>
          <a:p>
            <a:pPr>
              <a:lnSpc>
                <a:spcPct val="150000"/>
              </a:lnSpc>
              <a:buFont typeface="Wingdings" pitchFamily="2" charset="2"/>
              <a:buChar char="Ø"/>
            </a:pPr>
            <a:r>
              <a:rPr lang="en-US" dirty="0" smtClean="0">
                <a:solidFill>
                  <a:schemeClr val="dk1"/>
                </a:solidFill>
              </a:rPr>
              <a:t> Chemical</a:t>
            </a:r>
          </a:p>
          <a:p>
            <a:pPr>
              <a:lnSpc>
                <a:spcPct val="150000"/>
              </a:lnSpc>
              <a:buFont typeface="Wingdings" pitchFamily="2" charset="2"/>
              <a:buChar char="Ø"/>
            </a:pPr>
            <a:r>
              <a:rPr lang="en-US" dirty="0" smtClean="0">
                <a:solidFill>
                  <a:schemeClr val="dk1"/>
                </a:solidFill>
              </a:rPr>
              <a:t> Cosmetics</a:t>
            </a:r>
          </a:p>
          <a:p>
            <a:pPr>
              <a:lnSpc>
                <a:spcPct val="150000"/>
              </a:lnSpc>
              <a:buFont typeface="Wingdings" pitchFamily="2" charset="2"/>
              <a:buChar char="Ø"/>
            </a:pPr>
            <a:r>
              <a:rPr lang="en-US" dirty="0" smtClean="0"/>
              <a:t> Allied Industry </a:t>
            </a:r>
            <a:endParaRPr lang="en-US" dirty="0" smtClean="0">
              <a:solidFill>
                <a:schemeClr val="dk1"/>
              </a:solidFill>
            </a:endParaRPr>
          </a:p>
        </p:txBody>
      </p:sp>
      <p:pic>
        <p:nvPicPr>
          <p:cNvPr id="15"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6" name="TextBox 15"/>
          <p:cNvSpPr txBox="1"/>
          <p:nvPr/>
        </p:nvSpPr>
        <p:spPr>
          <a:xfrm>
            <a:off x="304800" y="6457890"/>
            <a:ext cx="3581400" cy="400110"/>
          </a:xfrm>
          <a:prstGeom prst="rect">
            <a:avLst/>
          </a:prstGeom>
          <a:noFill/>
        </p:spPr>
        <p:txBody>
          <a:bodyPr wrap="square" rtlCol="0">
            <a:spAutoFit/>
          </a:bodyPr>
          <a:lstStyle/>
          <a:p>
            <a:r>
              <a:rPr lang="en-US" sz="2000" b="1" u="sng" dirty="0" smtClean="0"/>
              <a:t>Application : </a:t>
            </a:r>
            <a:endParaRPr lang="en-US" sz="2000" b="1" u="sng" dirty="0"/>
          </a:p>
        </p:txBody>
      </p:sp>
      <p:sp>
        <p:nvSpPr>
          <p:cNvPr id="17" name="TextBox 16"/>
          <p:cNvSpPr txBox="1"/>
          <p:nvPr/>
        </p:nvSpPr>
        <p:spPr>
          <a:xfrm>
            <a:off x="304800" y="304800"/>
            <a:ext cx="2895600" cy="400110"/>
          </a:xfrm>
          <a:prstGeom prst="rect">
            <a:avLst/>
          </a:prstGeom>
          <a:noFill/>
        </p:spPr>
        <p:txBody>
          <a:bodyPr wrap="square" rtlCol="0">
            <a:spAutoFit/>
          </a:bodyPr>
          <a:lstStyle/>
          <a:p>
            <a:r>
              <a:rPr lang="en-US" sz="2000" b="1" u="sng" dirty="0" smtClean="0"/>
              <a:t>Technical Specification : </a:t>
            </a:r>
            <a:endParaRPr lang="en-US" sz="2000" b="1" u="sng" dirty="0"/>
          </a:p>
        </p:txBody>
      </p:sp>
      <p:sp>
        <p:nvSpPr>
          <p:cNvPr id="18" name="TextBox 17"/>
          <p:cNvSpPr txBox="1"/>
          <p:nvPr/>
        </p:nvSpPr>
        <p:spPr>
          <a:xfrm>
            <a:off x="152400" y="4191000"/>
            <a:ext cx="6553200" cy="400110"/>
          </a:xfrm>
          <a:prstGeom prst="rect">
            <a:avLst/>
          </a:prstGeom>
          <a:noFill/>
        </p:spPr>
        <p:txBody>
          <a:bodyPr wrap="square" rtlCol="0">
            <a:spAutoFit/>
          </a:bodyPr>
          <a:lstStyle/>
          <a:p>
            <a:r>
              <a:rPr lang="en-US" sz="2000" b="1" dirty="0" smtClean="0">
                <a:solidFill>
                  <a:schemeClr val="accent2"/>
                </a:solidFill>
              </a:rPr>
              <a:t>Single Source Provider for all your technical requirements. </a:t>
            </a:r>
            <a:endParaRPr lang="en-US" sz="2000" b="1" dirty="0">
              <a:solidFill>
                <a:schemeClr val="accent2"/>
              </a:solidFill>
            </a:endParaRPr>
          </a:p>
        </p:txBody>
      </p:sp>
      <p:sp>
        <p:nvSpPr>
          <p:cNvPr id="20" name="TextBox 19"/>
          <p:cNvSpPr txBox="1"/>
          <p:nvPr/>
        </p:nvSpPr>
        <p:spPr>
          <a:xfrm>
            <a:off x="152400" y="4648200"/>
            <a:ext cx="6705600" cy="923330"/>
          </a:xfrm>
          <a:prstGeom prst="rect">
            <a:avLst/>
          </a:prstGeom>
          <a:noFill/>
        </p:spPr>
        <p:txBody>
          <a:bodyPr wrap="square" rtlCol="0">
            <a:spAutoFit/>
          </a:bodyPr>
          <a:lstStyle/>
          <a:p>
            <a:r>
              <a:rPr lang="en-US" b="1" dirty="0" smtClean="0">
                <a:solidFill>
                  <a:srgbClr val="000099"/>
                </a:solidFill>
              </a:rPr>
              <a:t>One of the most important  “Siddhi Pharma Equipment” guideline is to be closest to our Customers. We strive to create end-to-end solutions that meet our clients needs and  their expectation. </a:t>
            </a:r>
          </a:p>
        </p:txBody>
      </p:sp>
      <p:pic>
        <p:nvPicPr>
          <p:cNvPr id="10" name="Picture 3"/>
          <p:cNvPicPr>
            <a:picLocks noChangeAspect="1" noChangeArrowheads="1"/>
          </p:cNvPicPr>
          <p:nvPr/>
        </p:nvPicPr>
        <p:blipFill>
          <a:blip r:embed="rId3"/>
          <a:srcRect/>
          <a:stretch>
            <a:fillRect/>
          </a:stretch>
        </p:blipFill>
        <p:spPr bwMode="auto">
          <a:xfrm>
            <a:off x="219075" y="914400"/>
            <a:ext cx="6410325" cy="27960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504</TotalTime>
  <Words>256</Words>
  <Application>Microsoft Office PowerPoint</Application>
  <PresentationFormat>On-screen Show (4:3)</PresentationFormat>
  <Paragraphs>32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Slide 1</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66</cp:revision>
  <dcterms:created xsi:type="dcterms:W3CDTF">2006-08-16T00:00:00Z</dcterms:created>
  <dcterms:modified xsi:type="dcterms:W3CDTF">2020-03-13T06:13:02Z</dcterms:modified>
</cp:coreProperties>
</file>